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3" r:id="rId2"/>
    <p:sldId id="270" r:id="rId3"/>
    <p:sldId id="294" r:id="rId4"/>
    <p:sldId id="296" r:id="rId5"/>
    <p:sldId id="271" r:id="rId6"/>
    <p:sldId id="299" r:id="rId7"/>
    <p:sldId id="300" r:id="rId8"/>
    <p:sldId id="301" r:id="rId9"/>
    <p:sldId id="302" r:id="rId10"/>
    <p:sldId id="293" r:id="rId11"/>
  </p:sldIdLst>
  <p:sldSz cx="9144000" cy="5143500" type="screen16x9"/>
  <p:notesSz cx="7023100" cy="93091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mbria Math" panose="02040503050406030204" pitchFamily="18" charset="0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1">
          <p15:clr>
            <a:srgbClr val="A4A3A4"/>
          </p15:clr>
        </p15:guide>
        <p15:guide id="2" orient="horz" pos="2990">
          <p15:clr>
            <a:srgbClr val="A4A3A4"/>
          </p15:clr>
        </p15:guide>
        <p15:guide id="3" orient="horz" pos="899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orient="horz" pos="684" userDrawn="1">
          <p15:clr>
            <a:srgbClr val="A4A3A4"/>
          </p15:clr>
        </p15:guide>
        <p15:guide id="6" pos="5549">
          <p15:clr>
            <a:srgbClr val="A4A3A4"/>
          </p15:clr>
        </p15:guide>
        <p15:guide id="7" pos="2882">
          <p15:clr>
            <a:srgbClr val="A4A3A4"/>
          </p15:clr>
        </p15:guide>
        <p15:guide id="8" pos="202">
          <p15:clr>
            <a:srgbClr val="A4A3A4"/>
          </p15:clr>
        </p15:guide>
        <p15:guide id="9" pos="4219">
          <p15:clr>
            <a:srgbClr val="A4A3A4"/>
          </p15:clr>
        </p15:guide>
        <p15:guide id="10" pos="3104">
          <p15:clr>
            <a:srgbClr val="A4A3A4"/>
          </p15:clr>
        </p15:guide>
        <p15:guide id="11" pos="2682">
          <p15:clr>
            <a:srgbClr val="A4A3A4"/>
          </p15:clr>
        </p15:guide>
        <p15:guide id="12" pos="9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1C"/>
    <a:srgbClr val="54585A"/>
    <a:srgbClr val="9EA2A2"/>
    <a:srgbClr val="5F6062"/>
    <a:srgbClr val="424242"/>
    <a:srgbClr val="73AFB6"/>
    <a:srgbClr val="73AF55"/>
    <a:srgbClr val="DB091C"/>
    <a:srgbClr val="00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69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1048" y="52"/>
      </p:cViewPr>
      <p:guideLst>
        <p:guide orient="horz" pos="3191"/>
        <p:guide orient="horz" pos="2990"/>
        <p:guide orient="horz" pos="899"/>
        <p:guide orient="horz" pos="368"/>
        <p:guide orient="horz" pos="684"/>
        <p:guide pos="5549"/>
        <p:guide pos="2882"/>
        <p:guide pos="202"/>
        <p:guide pos="4219"/>
        <p:guide pos="3104"/>
        <p:guide pos="2682"/>
        <p:guide pos="9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758C1689-538F-8E40-B75C-43A8463C0CF3}" type="datetimeFigureOut">
              <a:rPr lang="en-US" smtClean="0"/>
              <a:t>2023-04-20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5E5CFDAB-82E0-D844-A597-1375485DF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25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A8CF18A-D50A-5449-86F1-896D3E722AEB}" type="datetimeFigureOut">
              <a:rPr lang="en-US" smtClean="0"/>
              <a:t>2023-04-20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39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EB3DA8EE-BE46-464A-B9ED-639C808FE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75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81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4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24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69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36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57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7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954412"/>
            <a:ext cx="9144000" cy="543049"/>
          </a:xfrm>
          <a:prstGeom prst="rect">
            <a:avLst/>
          </a:prstGeom>
        </p:spPr>
        <p:txBody>
          <a:bodyPr/>
          <a:lstStyle>
            <a:lvl1pPr>
              <a:defRPr sz="5000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2500263"/>
            <a:ext cx="9144000" cy="82232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1800" dirty="0"/>
              <a:t>DEPARTMENT OR SUBTITLE</a:t>
            </a:r>
          </a:p>
          <a:p>
            <a:r>
              <a:rPr lang="en-US" sz="18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578" y="3913034"/>
            <a:ext cx="3434841" cy="83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29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9144000" cy="4779168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39938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180058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446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94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82206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16322" y="2662273"/>
            <a:ext cx="8857828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Evaluating Election Schemes Under Strategic Voting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41489" y="4384549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20675" y="584200"/>
            <a:ext cx="3665627" cy="8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90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6322" y="2207832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1489" y="3849351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" y="4398000"/>
            <a:ext cx="2032107" cy="3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776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3124199" y="4763998"/>
            <a:ext cx="2895600" cy="29887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Evaluating Election Schemes Under Strategic Voting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tx1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24416" y="788979"/>
            <a:ext cx="6257925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276122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72000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24416" y="781050"/>
            <a:ext cx="6257925" cy="208520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21093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15282" y="774693"/>
            <a:ext cx="4074718" cy="2091562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87832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4792905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bg1"/>
                </a:solidFill>
              </a:defRPr>
            </a:lvl2pPr>
            <a:lvl3pPr marL="398463" indent="-1714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23838" y="767299"/>
            <a:ext cx="5113337" cy="190208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176600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51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0253" y="3206125"/>
            <a:ext cx="8229600" cy="857250"/>
          </a:xfrm>
          <a:prstGeom prst="rect">
            <a:avLst/>
          </a:prstGeom>
        </p:spPr>
        <p:txBody>
          <a:bodyPr vert="horz"/>
          <a:lstStyle>
            <a:lvl1pPr algn="l">
              <a:defRPr sz="5400"/>
            </a:lvl1pPr>
          </a:lstStyle>
          <a:p>
            <a:pPr>
              <a:lnSpc>
                <a:spcPct val="80000"/>
              </a:lnSpc>
            </a:pP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5694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71512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14255" y="562085"/>
            <a:ext cx="831585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4000" b="1" dirty="0">
                <a:solidFill>
                  <a:srgbClr val="54585A"/>
                </a:solidFill>
              </a:rPr>
              <a:t>Divider Slide 1</a:t>
            </a:r>
            <a:br>
              <a:rPr lang="en-US" sz="4000" b="1" dirty="0">
                <a:solidFill>
                  <a:srgbClr val="54585A"/>
                </a:solidFill>
              </a:rPr>
            </a:br>
            <a:r>
              <a:rPr lang="en-US" sz="4000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2023-04-20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74891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91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50" r:id="rId4"/>
    <p:sldLayoutId id="2147483655" r:id="rId5"/>
    <p:sldLayoutId id="2147483666" r:id="rId6"/>
    <p:sldLayoutId id="2147483665" r:id="rId7"/>
    <p:sldLayoutId id="2147483660" r:id="rId8"/>
    <p:sldLayoutId id="2147483668" r:id="rId9"/>
    <p:sldLayoutId id="2147483661" r:id="rId10"/>
    <p:sldLayoutId id="2147483667" r:id="rId11"/>
    <p:sldLayoutId id="2147483662" r:id="rId12"/>
    <p:sldLayoutId id="2147483669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322" y="2662273"/>
            <a:ext cx="8927678" cy="5430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Evaluating Election Schemes Under Strategic Voting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William Hawkins	| CSCI 6967	| 20 APR 2023    </a:t>
            </a:r>
          </a:p>
        </p:txBody>
      </p:sp>
    </p:spTree>
    <p:extLst>
      <p:ext uri="{BB962C8B-B14F-4D97-AF65-F5344CB8AC3E}">
        <p14:creationId xmlns:p14="http://schemas.microsoft.com/office/powerpoint/2010/main" val="307425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9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is the best voting scheme?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7"/>
            <a:ext cx="7907648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There are a plethora of proposed voting schemes in the discourse.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FA1D3C-56D4-4BD5-A98F-1166DA724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79983"/>
            <a:ext cx="4346738" cy="246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8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Importance of establishing a best voting scheme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18320" y="798916"/>
            <a:ext cx="7261472" cy="280991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Push for ranked voting in USA still has significant resistance.</a:t>
            </a:r>
          </a:p>
          <a:p>
            <a:pPr lvl="1"/>
            <a:r>
              <a:rPr lang="en-US" sz="2000" dirty="0"/>
              <a:t>Major argument of opposition is the ranked voting proponents can’t even agree on a method of ranked voting.</a:t>
            </a:r>
          </a:p>
          <a:p>
            <a:pPr lvl="1"/>
            <a:r>
              <a:rPr lang="en-US" sz="2000" dirty="0"/>
              <a:t>High consequences to choosing a ‘bad’ voting scheme. </a:t>
            </a:r>
          </a:p>
          <a:p>
            <a:pPr lvl="1"/>
            <a:r>
              <a:rPr lang="en-US" sz="2000" dirty="0"/>
              <a:t>Plurality voting is bad!</a:t>
            </a:r>
          </a:p>
        </p:txBody>
      </p:sp>
    </p:spTree>
    <p:extLst>
      <p:ext uri="{BB962C8B-B14F-4D97-AF65-F5344CB8AC3E}">
        <p14:creationId xmlns:p14="http://schemas.microsoft.com/office/powerpoint/2010/main" val="420838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Previous Work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18320" y="798916"/>
            <a:ext cx="7261472" cy="280991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“A Precise Method for Evaluating Election Schemes” (</a:t>
            </a:r>
            <a:r>
              <a:rPr lang="en-US" sz="2000" dirty="0" err="1"/>
              <a:t>Bordley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Comparing strategic voting incentives in plurality and instant-runoff elections” (Eggers, </a:t>
            </a:r>
            <a:r>
              <a:rPr lang="en-US" sz="2000" dirty="0" err="1"/>
              <a:t>Nowacki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318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24416" y="202609"/>
            <a:ext cx="8324645" cy="40171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The Proposal</a:t>
            </a:r>
          </a:p>
        </p:txBody>
      </p:sp>
      <p:sp>
        <p:nvSpPr>
          <p:cNvPr id="4" name="Text Placeholder 4"/>
          <p:cNvSpPr txBox="1">
            <a:spLocks/>
          </p:cNvSpPr>
          <p:nvPr/>
        </p:nvSpPr>
        <p:spPr>
          <a:xfrm>
            <a:off x="4921099" y="1005796"/>
            <a:ext cx="3998485" cy="2954364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1800"/>
              </a:spcAft>
              <a:buFontTx/>
              <a:buNone/>
              <a:defRPr sz="1800" b="0" kern="1200" spc="100" baseline="0">
                <a:solidFill>
                  <a:srgbClr val="9EA2A2"/>
                </a:solidFill>
                <a:latin typeface="+mn-lt"/>
                <a:ea typeface="+mn-ea"/>
                <a:cs typeface="+mn-cs"/>
              </a:defRPr>
            </a:lvl1pPr>
            <a:lvl2pPr marL="169863" indent="-169863" algn="l" defTabSz="457200" rtl="0" eaLnBrk="1" latinLnBrk="0" hangingPunct="1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2pPr>
            <a:lvl3pPr marL="398463" indent="-171450" algn="l" defTabSz="457200" rtl="0" eaLnBrk="1" latinLnBrk="0" hangingPunct="1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kern="1200" baseline="0">
                <a:solidFill>
                  <a:srgbClr val="5F606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Evaluate the following schemes: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Plurality</a:t>
            </a:r>
          </a:p>
          <a:p>
            <a:pPr lvl="2">
              <a:spcBef>
                <a:spcPts val="1800"/>
              </a:spcBef>
            </a:pPr>
            <a:r>
              <a:rPr lang="en-US" dirty="0" err="1">
                <a:solidFill>
                  <a:schemeClr val="tx1"/>
                </a:solidFill>
              </a:rPr>
              <a:t>Borda</a:t>
            </a:r>
            <a:r>
              <a:rPr lang="en-US" dirty="0">
                <a:solidFill>
                  <a:schemeClr val="tx1"/>
                </a:solidFill>
              </a:rPr>
              <a:t> Count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Instant Runoff Voting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Single Random Ballot</a:t>
            </a:r>
          </a:p>
          <a:p>
            <a:pPr lvl="2">
              <a:spcBef>
                <a:spcPts val="1800"/>
              </a:spcBef>
            </a:pPr>
            <a:r>
              <a:rPr lang="en-US" dirty="0">
                <a:solidFill>
                  <a:schemeClr val="tx1"/>
                </a:solidFill>
              </a:rPr>
              <a:t>Single Random Candidate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1005796"/>
            <a:ext cx="4347584" cy="182606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Evaluate the strength of various voting schemes according to some social welfare function.</a:t>
            </a:r>
          </a:p>
          <a:p>
            <a:pPr lvl="2"/>
            <a:r>
              <a:rPr lang="en-US" sz="1600" dirty="0"/>
              <a:t>Geometric Median</a:t>
            </a:r>
          </a:p>
          <a:p>
            <a:pPr lvl="2"/>
            <a:r>
              <a:rPr lang="en-US" sz="1600" dirty="0"/>
              <a:t>Geometric Mean</a:t>
            </a:r>
          </a:p>
        </p:txBody>
      </p:sp>
    </p:spTree>
    <p:extLst>
      <p:ext uri="{BB962C8B-B14F-4D97-AF65-F5344CB8AC3E}">
        <p14:creationId xmlns:p14="http://schemas.microsoft.com/office/powerpoint/2010/main" val="2043793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Proposal: Voters in Euclidian 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F5630-1D51-440E-AF93-DF1049765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06" y="707835"/>
            <a:ext cx="4318328" cy="2781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D89CF8-AFFB-4631-AD63-C8C3B778E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07835"/>
            <a:ext cx="4438099" cy="29363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DA9F3C-2229-4FDF-A745-94EB116C11E1}"/>
                  </a:ext>
                </a:extLst>
              </p:cNvPr>
              <p:cNvSpPr txBox="1"/>
              <p:nvPr/>
            </p:nvSpPr>
            <p:spPr>
              <a:xfrm>
                <a:off x="591670" y="3600448"/>
                <a:ext cx="244092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en-US" dirty="0"/>
                  <a:t>Easy to compute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𝑑𝑖𝑠𝑡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DA9F3C-2229-4FDF-A745-94EB116C11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670" y="3600448"/>
                <a:ext cx="2440925" cy="646331"/>
              </a:xfrm>
              <a:prstGeom prst="rect">
                <a:avLst/>
              </a:prstGeom>
              <a:blipFill>
                <a:blip r:embed="rId5"/>
                <a:stretch>
                  <a:fillRect l="-1500" t="-5660" b="-7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5938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7CDEB6-7FF9-4B8B-9F46-D5CED2D37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Results: # Voters v. # Alternatives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4D88CE-79E6-4E40-9CD3-740062C1C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061" y="663034"/>
            <a:ext cx="6496130" cy="389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2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7CDEB6-7FF9-4B8B-9F46-D5CED2D37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Results: # Dimensions v. # Alternatives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382A4A-D54D-4871-B758-BBBA89517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935" y="642093"/>
            <a:ext cx="6589060" cy="395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75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7CDEB6-7FF9-4B8B-9F46-D5CED2D37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Results: # Dimensions v. # Alternatives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80E320-D0E1-480B-A235-A419B60BA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506" y="743561"/>
            <a:ext cx="5600988" cy="349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53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18977</TotalTime>
  <Words>200</Words>
  <Application>Microsoft Office PowerPoint</Application>
  <PresentationFormat>On-screen Show (16:9)</PresentationFormat>
  <Paragraphs>35</Paragraphs>
  <Slides>10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Wingdings</vt:lpstr>
      <vt:lpstr>Arial</vt:lpstr>
      <vt:lpstr>Calibri</vt:lpstr>
      <vt:lpstr>Cambria Math</vt:lpstr>
      <vt:lpstr>Office Theme</vt:lpstr>
      <vt:lpstr>Evaluating Election Schemes Under Strategic Voting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Rensselaer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Trish Galvin</dc:creator>
  <cp:lastModifiedBy>will Hawk</cp:lastModifiedBy>
  <cp:revision>128</cp:revision>
  <cp:lastPrinted>2018-06-01T14:13:22Z</cp:lastPrinted>
  <dcterms:created xsi:type="dcterms:W3CDTF">2015-02-27T15:34:19Z</dcterms:created>
  <dcterms:modified xsi:type="dcterms:W3CDTF">2023-04-21T02:24:19Z</dcterms:modified>
</cp:coreProperties>
</file>

<file path=docProps/thumbnail.jpeg>
</file>